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4" r:id="rId3"/>
    <p:sldId id="275" r:id="rId4"/>
    <p:sldId id="271" r:id="rId5"/>
    <p:sldId id="269" r:id="rId6"/>
    <p:sldId id="273" r:id="rId7"/>
    <p:sldId id="272" r:id="rId8"/>
    <p:sldId id="274" r:id="rId9"/>
    <p:sldId id="276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FF00"/>
    <a:srgbClr val="990033"/>
    <a:srgbClr val="FF00FF"/>
    <a:srgbClr val="FF0000"/>
    <a:srgbClr val="0000FF"/>
    <a:srgbClr val="0000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06" autoAdjust="0"/>
    <p:restoredTop sz="94420" autoAdjust="0"/>
  </p:normalViewPr>
  <p:slideViewPr>
    <p:cSldViewPr>
      <p:cViewPr varScale="1">
        <p:scale>
          <a:sx n="73" d="100"/>
          <a:sy n="73" d="100"/>
        </p:scale>
        <p:origin x="-15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25603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25604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05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06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07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08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09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0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11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4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5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16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17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25618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9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0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21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25622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3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4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25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25626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7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8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29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5630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1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2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5633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563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3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44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564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564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D4DBFA-9245-4E75-B43A-76BD06366E4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5647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5648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47" grpId="0"/>
      <p:bldP spid="25647" grpId="1"/>
      <p:bldP spid="25648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6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648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64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56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633F8-A612-47B2-94C5-A3F060B830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07D70-B244-4720-8D59-105F318ECC7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38786EC-748F-4FDF-99D6-345F6AC12FE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869ED-9077-49B0-9AD2-8C8276EEA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FA47F5-C225-4C16-947E-1D0B4B8CB46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0954B-7916-4CC7-AC41-B3BB465327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8F54C-BD0A-49AA-A35F-63C3F0CD796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787B5-8E79-4704-A624-35D8E7B42D8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15399-8F7D-4924-90F4-76FEA4114A8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718205-F202-49CC-B887-0067C94C7AE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073B1-D1AD-4440-B28D-FDF23A5E02B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24579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80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2458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58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58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24586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7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9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0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591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24592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3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594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24595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24596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4599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24600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4603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24604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5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6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07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21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4622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4623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4624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24625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D1468681-98F0-4D15-AE84-D518D572F4E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1" grpId="0"/>
      <p:bldP spid="24621" grpId="1"/>
      <p:bldP spid="24622" grpId="0" build="p">
        <p:tmplLst>
          <p:tmpl lvl="1">
            <p:tnLst>
              <p:par>
                <p:cTn presetID="39" presetClass="entr" presetSubtype="0" ac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9" presetClass="entr" presetSubtype="0" accel="10000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20"/>
                          </p:val>
                        </p:tav>
                        <p:tav tm="50000">
                          <p:val>
                            <p:strVal val="#ppt_h/2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5000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3"/>
                          </p:val>
                        </p:tav>
                        <p:tav tm="5000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622" grpId="1" build="allAtOnce">
        <p:tmplLst>
          <p:tmpl lvl="1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39" presetClass="exit" presetSubtype="0" decel="100000" fill="hold" nodeType="withEffect">
                  <p:stCondLst>
                    <p:cond delay="0"/>
                  </p:stCondLst>
                  <p:childTnLst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ppt_h"/>
                          </p:val>
                        </p:tav>
                        <p:tav tm="50000">
                          <p:val>
                            <p:strVal val="ppt_h/20"/>
                          </p:val>
                        </p:tav>
                        <p:tav tm="100000">
                          <p:val>
                            <p:strVal val="ppt_h/20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ppt_w"/>
                          </p:val>
                        </p:tav>
                        <p:tav tm="50000">
                          <p:val>
                            <p:strVal val="ppt_w+.3"/>
                          </p:val>
                        </p:tav>
                        <p:tav tm="100000">
                          <p:val>
                            <p:strVal val="ppt_w+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50000">
                          <p:val>
                            <p:strVal val="ppt_x"/>
                          </p:val>
                        </p:tav>
                        <p:tav tm="100000">
                          <p:val>
                            <p:strVal val="ppt_x-.3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46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246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I:\bai%20%20giang%20chuyen%20de%20toan%203\Package%20-%20trac%20nghiem%20toan\trac%20nghiem%20toan.ex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95400" y="1052513"/>
            <a:ext cx="74882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>
                <a:solidFill>
                  <a:srgbClr val="003300"/>
                </a:solidFill>
                <a:latin typeface=".VnLinusH" pitchFamily="34" charset="0"/>
              </a:rPr>
              <a:t>M«n To¸n</a:t>
            </a:r>
            <a:r>
              <a:rPr lang="en-US" sz="4000" b="1">
                <a:solidFill>
                  <a:srgbClr val="FFFF00"/>
                </a:solidFill>
                <a:latin typeface=".VnArial NarrowH" pitchFamily="34" charset="0"/>
              </a:rPr>
              <a:t> </a:t>
            </a:r>
            <a:r>
              <a:rPr lang="en-US" sz="4000" b="1">
                <a:solidFill>
                  <a:srgbClr val="6000C0"/>
                </a:solidFill>
                <a:latin typeface=".VnArial NarrowH" pitchFamily="34" charset="0"/>
              </a:rPr>
              <a:t>–</a:t>
            </a:r>
            <a:r>
              <a:rPr lang="en-US" sz="4000" b="1">
                <a:solidFill>
                  <a:srgbClr val="FFFF00"/>
                </a:solidFill>
                <a:latin typeface=".VnArial NarrowH" pitchFamily="34" charset="0"/>
              </a:rPr>
              <a:t> </a:t>
            </a:r>
            <a:r>
              <a:rPr lang="en-US" sz="4400" b="1">
                <a:solidFill>
                  <a:schemeClr val="tx2"/>
                </a:solidFill>
                <a:latin typeface=".VnAristote" pitchFamily="34" charset="0"/>
              </a:rPr>
              <a:t>Líp 3</a:t>
            </a:r>
          </a:p>
        </p:txBody>
      </p:sp>
      <p:pic>
        <p:nvPicPr>
          <p:cNvPr id="2073" name="Picture 25" descr="CS0007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4652963"/>
            <a:ext cx="2732087" cy="2049462"/>
          </a:xfrm>
          <a:prstGeom prst="rect">
            <a:avLst/>
          </a:prstGeom>
          <a:noFill/>
        </p:spPr>
      </p:pic>
      <p:pic>
        <p:nvPicPr>
          <p:cNvPr id="2074" name="Picture 26" descr="CS0007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6753225" y="4467226"/>
            <a:ext cx="2732087" cy="2049462"/>
          </a:xfrm>
          <a:prstGeom prst="rect">
            <a:avLst/>
          </a:prstGeom>
          <a:noFill/>
        </p:spPr>
      </p:pic>
      <p:pic>
        <p:nvPicPr>
          <p:cNvPr id="2083" name="Picture 35" descr="CS0007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408738" y="0"/>
            <a:ext cx="2735262" cy="2052638"/>
          </a:xfrm>
          <a:prstGeom prst="rect">
            <a:avLst/>
          </a:prstGeom>
          <a:noFill/>
        </p:spPr>
      </p:pic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1116013" y="2528888"/>
            <a:ext cx="75596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  <a:latin typeface=".VnRevue" pitchFamily="34" charset="0"/>
              </a:rPr>
              <a:t>TiÕt 159</a:t>
            </a:r>
            <a:r>
              <a:rPr lang="en-US" sz="3200" b="1">
                <a:solidFill>
                  <a:srgbClr val="00FF00"/>
                </a:solidFill>
                <a:latin typeface=".VnTifani HeavyH" pitchFamily="34" charset="0"/>
              </a:rPr>
              <a:t> </a:t>
            </a:r>
            <a:r>
              <a:rPr lang="en-US" sz="3200" b="1">
                <a:solidFill>
                  <a:srgbClr val="6000C0"/>
                </a:solidFill>
                <a:latin typeface=".VnTifani HeavyH" pitchFamily="34" charset="0"/>
              </a:rPr>
              <a:t>- </a:t>
            </a:r>
            <a:r>
              <a:rPr lang="en-US" sz="3200" b="1">
                <a:solidFill>
                  <a:srgbClr val="FF0000"/>
                </a:solidFill>
                <a:latin typeface=".VnTifani HeavyH" pitchFamily="34" charset="0"/>
              </a:rPr>
              <a:t>¤n tËp c¸c sè ®Õn          100000</a:t>
            </a:r>
            <a:endParaRPr lang="en-US" sz="2800" b="1">
              <a:solidFill>
                <a:srgbClr val="FF0000"/>
              </a:solidFill>
              <a:latin typeface=".VnStamp" pitchFamily="34" charset="0"/>
            </a:endParaRPr>
          </a:p>
        </p:txBody>
      </p:sp>
      <p:pic>
        <p:nvPicPr>
          <p:cNvPr id="2090" name="Picture 42" descr="AG0013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7513" y="4292600"/>
            <a:ext cx="2233612" cy="1922463"/>
          </a:xfrm>
          <a:prstGeom prst="rect">
            <a:avLst/>
          </a:prstGeom>
          <a:noFill/>
        </p:spPr>
      </p:pic>
      <p:pic>
        <p:nvPicPr>
          <p:cNvPr id="2091" name="Picture 43" descr="AG00158_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450" y="0"/>
            <a:ext cx="1423988" cy="2312988"/>
          </a:xfrm>
          <a:prstGeom prst="rect">
            <a:avLst/>
          </a:prstGeom>
          <a:noFill/>
        </p:spPr>
      </p:pic>
      <p:sp>
        <p:nvSpPr>
          <p:cNvPr id="10" name="AutoShape 30"/>
          <p:cNvSpPr>
            <a:spLocks noChangeArrowheads="1"/>
          </p:cNvSpPr>
          <p:nvPr/>
        </p:nvSpPr>
        <p:spPr bwMode="auto">
          <a:xfrm>
            <a:off x="1737792" y="300844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303748" y="440668"/>
            <a:ext cx="58997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cap="all" dirty="0">
                <a:ln w="0"/>
                <a:solidFill>
                  <a:schemeClr val="accent4"/>
                </a:solidFill>
                <a:effectLst>
                  <a:reflection blurRad="12700" stA="50000" endPos="50000" dist="5000" dir="5400000" sy="-100000" rotWithShape="0"/>
                </a:effectLst>
                <a:cs typeface="Times New Roman" pitchFamily="18" charset="0"/>
              </a:rPr>
              <a:t>TRƯỜNG TIỂU HỌC ÁI MỘ 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99692" y="4437112"/>
            <a:ext cx="54671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GVTH: NGUYỄN THỊ </a:t>
            </a:r>
            <a:r>
              <a:rPr lang="en-US" sz="28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THƯỜNG </a:t>
            </a:r>
            <a:endParaRPr lang="en-US" sz="2800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085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47700" y="361950"/>
            <a:ext cx="7669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Verdana" pitchFamily="34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835150" y="188913"/>
            <a:ext cx="6732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66"/>
                </a:solidFill>
                <a:latin typeface=".VnAvant" pitchFamily="34" charset="0"/>
              </a:rPr>
              <a:t>ViÕt tiÕp sè thÝch hîp vµo d­íi mçi v¹ch: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0" y="188913"/>
            <a:ext cx="1836738" cy="682625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rgbClr val="00FF00"/>
                </a:solidFill>
                <a:latin typeface=".VnArabia" pitchFamily="34" charset="0"/>
              </a:rPr>
              <a:t>Bµi 1</a:t>
            </a:r>
          </a:p>
        </p:txBody>
      </p:sp>
      <p:sp>
        <p:nvSpPr>
          <p:cNvPr id="27737" name="Text Box 89"/>
          <p:cNvSpPr txBox="1">
            <a:spLocks noChangeArrowheads="1"/>
          </p:cNvSpPr>
          <p:nvPr/>
        </p:nvSpPr>
        <p:spPr bwMode="auto">
          <a:xfrm>
            <a:off x="6011863" y="368300"/>
            <a:ext cx="18367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>
              <a:latin typeface="Verdana" pitchFamily="34" charset="0"/>
            </a:endParaRPr>
          </a:p>
        </p:txBody>
      </p:sp>
      <p:grpSp>
        <p:nvGrpSpPr>
          <p:cNvPr id="27979" name="Group 331"/>
          <p:cNvGrpSpPr>
            <a:grpSpLocks/>
          </p:cNvGrpSpPr>
          <p:nvPr/>
        </p:nvGrpSpPr>
        <p:grpSpPr bwMode="auto">
          <a:xfrm>
            <a:off x="358775" y="1665288"/>
            <a:ext cx="7669213" cy="214312"/>
            <a:chOff x="416" y="1480"/>
            <a:chExt cx="4165" cy="136"/>
          </a:xfrm>
        </p:grpSpPr>
        <p:grpSp>
          <p:nvGrpSpPr>
            <p:cNvPr id="27935" name="Group 287"/>
            <p:cNvGrpSpPr>
              <a:grpSpLocks/>
            </p:cNvGrpSpPr>
            <p:nvPr/>
          </p:nvGrpSpPr>
          <p:grpSpPr bwMode="auto">
            <a:xfrm flipV="1">
              <a:off x="1667" y="1480"/>
              <a:ext cx="417" cy="133"/>
              <a:chOff x="2040" y="1356"/>
              <a:chExt cx="615" cy="114"/>
            </a:xfrm>
          </p:grpSpPr>
          <p:sp>
            <p:nvSpPr>
              <p:cNvPr id="27929" name="Line 281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32" name="Line 284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34" name="Line 286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36" name="Group 288"/>
            <p:cNvGrpSpPr>
              <a:grpSpLocks/>
            </p:cNvGrpSpPr>
            <p:nvPr/>
          </p:nvGrpSpPr>
          <p:grpSpPr bwMode="auto">
            <a:xfrm flipV="1">
              <a:off x="2083" y="1480"/>
              <a:ext cx="417" cy="132"/>
              <a:chOff x="2040" y="1356"/>
              <a:chExt cx="615" cy="114"/>
            </a:xfrm>
          </p:grpSpPr>
          <p:sp>
            <p:nvSpPr>
              <p:cNvPr id="27937" name="Line 289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38" name="Line 290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39" name="Line 291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40" name="Group 292"/>
            <p:cNvGrpSpPr>
              <a:grpSpLocks/>
            </p:cNvGrpSpPr>
            <p:nvPr/>
          </p:nvGrpSpPr>
          <p:grpSpPr bwMode="auto">
            <a:xfrm flipV="1">
              <a:off x="2497" y="1480"/>
              <a:ext cx="418" cy="132"/>
              <a:chOff x="2040" y="1356"/>
              <a:chExt cx="615" cy="114"/>
            </a:xfrm>
          </p:grpSpPr>
          <p:sp>
            <p:nvSpPr>
              <p:cNvPr id="27941" name="Line 293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2" name="Line 294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3" name="Line 295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44" name="Group 296"/>
            <p:cNvGrpSpPr>
              <a:grpSpLocks/>
            </p:cNvGrpSpPr>
            <p:nvPr/>
          </p:nvGrpSpPr>
          <p:grpSpPr bwMode="auto">
            <a:xfrm flipV="1">
              <a:off x="2913" y="1480"/>
              <a:ext cx="417" cy="133"/>
              <a:chOff x="2040" y="1356"/>
              <a:chExt cx="615" cy="114"/>
            </a:xfrm>
          </p:grpSpPr>
          <p:sp>
            <p:nvSpPr>
              <p:cNvPr id="27945" name="Line 297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6" name="Line 298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47" name="Line 299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52" name="Group 304"/>
            <p:cNvGrpSpPr>
              <a:grpSpLocks/>
            </p:cNvGrpSpPr>
            <p:nvPr/>
          </p:nvGrpSpPr>
          <p:grpSpPr bwMode="auto">
            <a:xfrm flipV="1">
              <a:off x="416" y="1483"/>
              <a:ext cx="416" cy="133"/>
              <a:chOff x="2040" y="1356"/>
              <a:chExt cx="615" cy="114"/>
            </a:xfrm>
          </p:grpSpPr>
          <p:sp>
            <p:nvSpPr>
              <p:cNvPr id="27953" name="Line 305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4" name="Line 306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5" name="Line 307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56" name="Group 308"/>
            <p:cNvGrpSpPr>
              <a:grpSpLocks/>
            </p:cNvGrpSpPr>
            <p:nvPr/>
          </p:nvGrpSpPr>
          <p:grpSpPr bwMode="auto">
            <a:xfrm flipV="1">
              <a:off x="830" y="1481"/>
              <a:ext cx="417" cy="133"/>
              <a:chOff x="2040" y="1356"/>
              <a:chExt cx="615" cy="114"/>
            </a:xfrm>
          </p:grpSpPr>
          <p:sp>
            <p:nvSpPr>
              <p:cNvPr id="27957" name="Line 309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8" name="Line 310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59" name="Line 311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60" name="Group 312"/>
            <p:cNvGrpSpPr>
              <a:grpSpLocks/>
            </p:cNvGrpSpPr>
            <p:nvPr/>
          </p:nvGrpSpPr>
          <p:grpSpPr bwMode="auto">
            <a:xfrm flipV="1">
              <a:off x="1246" y="1480"/>
              <a:ext cx="416" cy="133"/>
              <a:chOff x="2040" y="1356"/>
              <a:chExt cx="615" cy="114"/>
            </a:xfrm>
          </p:grpSpPr>
          <p:sp>
            <p:nvSpPr>
              <p:cNvPr id="27961" name="Line 313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2" name="Line 314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3" name="Line 315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64" name="Group 316"/>
            <p:cNvGrpSpPr>
              <a:grpSpLocks/>
            </p:cNvGrpSpPr>
            <p:nvPr/>
          </p:nvGrpSpPr>
          <p:grpSpPr bwMode="auto">
            <a:xfrm flipV="1">
              <a:off x="3334" y="1480"/>
              <a:ext cx="417" cy="133"/>
              <a:chOff x="2040" y="1356"/>
              <a:chExt cx="615" cy="114"/>
            </a:xfrm>
          </p:grpSpPr>
          <p:sp>
            <p:nvSpPr>
              <p:cNvPr id="27965" name="Line 317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6" name="Line 318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67" name="Line 319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68" name="Group 320"/>
            <p:cNvGrpSpPr>
              <a:grpSpLocks/>
            </p:cNvGrpSpPr>
            <p:nvPr/>
          </p:nvGrpSpPr>
          <p:grpSpPr bwMode="auto">
            <a:xfrm flipV="1">
              <a:off x="3749" y="1480"/>
              <a:ext cx="416" cy="133"/>
              <a:chOff x="2040" y="1356"/>
              <a:chExt cx="615" cy="114"/>
            </a:xfrm>
          </p:grpSpPr>
          <p:sp>
            <p:nvSpPr>
              <p:cNvPr id="27969" name="Line 321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0" name="Line 322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1" name="Line 323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972" name="Group 324"/>
            <p:cNvGrpSpPr>
              <a:grpSpLocks/>
            </p:cNvGrpSpPr>
            <p:nvPr/>
          </p:nvGrpSpPr>
          <p:grpSpPr bwMode="auto">
            <a:xfrm flipV="1">
              <a:off x="4164" y="1480"/>
              <a:ext cx="417" cy="133"/>
              <a:chOff x="2040" y="1356"/>
              <a:chExt cx="615" cy="114"/>
            </a:xfrm>
          </p:grpSpPr>
          <p:sp>
            <p:nvSpPr>
              <p:cNvPr id="27973" name="Line 325"/>
              <p:cNvSpPr>
                <a:spLocks noChangeShapeType="1"/>
              </p:cNvSpPr>
              <p:nvPr/>
            </p:nvSpPr>
            <p:spPr bwMode="auto">
              <a:xfrm flipV="1">
                <a:off x="2040" y="1412"/>
                <a:ext cx="613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4" name="Line 326"/>
              <p:cNvSpPr>
                <a:spLocks noChangeShapeType="1"/>
              </p:cNvSpPr>
              <p:nvPr/>
            </p:nvSpPr>
            <p:spPr bwMode="auto">
              <a:xfrm>
                <a:off x="2655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75" name="Line 327"/>
              <p:cNvSpPr>
                <a:spLocks noChangeShapeType="1"/>
              </p:cNvSpPr>
              <p:nvPr/>
            </p:nvSpPr>
            <p:spPr bwMode="auto">
              <a:xfrm>
                <a:off x="2041" y="1356"/>
                <a:ext cx="0" cy="114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7978" name="Line 330"/>
          <p:cNvSpPr>
            <a:spLocks noChangeShapeType="1"/>
          </p:cNvSpPr>
          <p:nvPr/>
        </p:nvSpPr>
        <p:spPr bwMode="auto">
          <a:xfrm>
            <a:off x="7380288" y="1773238"/>
            <a:ext cx="1476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80" name="Text Box 332"/>
          <p:cNvSpPr txBox="1">
            <a:spLocks noChangeArrowheads="1"/>
          </p:cNvSpPr>
          <p:nvPr/>
        </p:nvSpPr>
        <p:spPr bwMode="auto">
          <a:xfrm>
            <a:off x="193675" y="1916113"/>
            <a:ext cx="395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Verdana" pitchFamily="34" charset="0"/>
              </a:rPr>
              <a:t>0</a:t>
            </a:r>
          </a:p>
        </p:txBody>
      </p:sp>
      <p:sp>
        <p:nvSpPr>
          <p:cNvPr id="27981" name="Text Box 333"/>
          <p:cNvSpPr txBox="1">
            <a:spLocks noChangeArrowheads="1"/>
          </p:cNvSpPr>
          <p:nvPr/>
        </p:nvSpPr>
        <p:spPr bwMode="auto">
          <a:xfrm>
            <a:off x="395288" y="1916113"/>
            <a:ext cx="1008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Verdana" pitchFamily="34" charset="0"/>
              </a:rPr>
              <a:t>10000</a:t>
            </a:r>
          </a:p>
        </p:txBody>
      </p:sp>
      <p:sp>
        <p:nvSpPr>
          <p:cNvPr id="27982" name="Text Box 334"/>
          <p:cNvSpPr txBox="1">
            <a:spLocks noChangeArrowheads="1"/>
          </p:cNvSpPr>
          <p:nvPr/>
        </p:nvSpPr>
        <p:spPr bwMode="auto">
          <a:xfrm>
            <a:off x="1258888" y="1922463"/>
            <a:ext cx="1008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Verdana" pitchFamily="34" charset="0"/>
              </a:rPr>
              <a:t>20000</a:t>
            </a:r>
          </a:p>
        </p:txBody>
      </p:sp>
      <p:sp>
        <p:nvSpPr>
          <p:cNvPr id="27983" name="Text Box 335"/>
          <p:cNvSpPr txBox="1">
            <a:spLocks noChangeArrowheads="1"/>
          </p:cNvSpPr>
          <p:nvPr/>
        </p:nvSpPr>
        <p:spPr bwMode="auto">
          <a:xfrm>
            <a:off x="4500563" y="1916113"/>
            <a:ext cx="10080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FF"/>
                </a:solidFill>
                <a:latin typeface="Verdana" pitchFamily="34" charset="0"/>
              </a:rPr>
              <a:t>60000</a:t>
            </a:r>
          </a:p>
        </p:txBody>
      </p:sp>
      <p:sp>
        <p:nvSpPr>
          <p:cNvPr id="27984" name="Text Box 336"/>
          <p:cNvSpPr txBox="1">
            <a:spLocks noChangeArrowheads="1"/>
          </p:cNvSpPr>
          <p:nvPr/>
        </p:nvSpPr>
        <p:spPr bwMode="auto">
          <a:xfrm>
            <a:off x="2481263" y="1824038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85" name="Text Box 337"/>
          <p:cNvSpPr txBox="1">
            <a:spLocks noChangeArrowheads="1"/>
          </p:cNvSpPr>
          <p:nvPr/>
        </p:nvSpPr>
        <p:spPr bwMode="auto">
          <a:xfrm>
            <a:off x="3240088" y="186372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86" name="Text Box 338"/>
          <p:cNvSpPr txBox="1">
            <a:spLocks noChangeArrowheads="1"/>
          </p:cNvSpPr>
          <p:nvPr/>
        </p:nvSpPr>
        <p:spPr bwMode="auto">
          <a:xfrm>
            <a:off x="3959225" y="1878013"/>
            <a:ext cx="468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87" name="Text Box 339"/>
          <p:cNvSpPr txBox="1">
            <a:spLocks noChangeArrowheads="1"/>
          </p:cNvSpPr>
          <p:nvPr/>
        </p:nvSpPr>
        <p:spPr bwMode="auto">
          <a:xfrm>
            <a:off x="5472113" y="1893888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88" name="Text Box 340"/>
          <p:cNvSpPr txBox="1">
            <a:spLocks noChangeArrowheads="1"/>
          </p:cNvSpPr>
          <p:nvPr/>
        </p:nvSpPr>
        <p:spPr bwMode="auto">
          <a:xfrm>
            <a:off x="6335713" y="18970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89" name="Text Box 341"/>
          <p:cNvSpPr txBox="1">
            <a:spLocks noChangeArrowheads="1"/>
          </p:cNvSpPr>
          <p:nvPr/>
        </p:nvSpPr>
        <p:spPr bwMode="auto">
          <a:xfrm>
            <a:off x="7056438" y="1914525"/>
            <a:ext cx="468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90" name="Text Box 342"/>
          <p:cNvSpPr txBox="1">
            <a:spLocks noChangeArrowheads="1"/>
          </p:cNvSpPr>
          <p:nvPr/>
        </p:nvSpPr>
        <p:spPr bwMode="auto">
          <a:xfrm>
            <a:off x="7812088" y="1897063"/>
            <a:ext cx="4683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Verdana" pitchFamily="34" charset="0"/>
              </a:rPr>
              <a:t>…</a:t>
            </a:r>
          </a:p>
        </p:txBody>
      </p:sp>
      <p:sp>
        <p:nvSpPr>
          <p:cNvPr id="27992" name="Text Box 344"/>
          <p:cNvSpPr txBox="1">
            <a:spLocks noChangeArrowheads="1"/>
          </p:cNvSpPr>
          <p:nvPr/>
        </p:nvSpPr>
        <p:spPr bwMode="auto">
          <a:xfrm>
            <a:off x="4103688" y="3213100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Verdana" pitchFamily="34" charset="0"/>
            </a:endParaRPr>
          </a:p>
        </p:txBody>
      </p:sp>
      <p:sp>
        <p:nvSpPr>
          <p:cNvPr id="27993" name="Text Box 345"/>
          <p:cNvSpPr txBox="1">
            <a:spLocks noChangeArrowheads="1"/>
          </p:cNvSpPr>
          <p:nvPr/>
        </p:nvSpPr>
        <p:spPr bwMode="auto">
          <a:xfrm>
            <a:off x="2124075" y="1916113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30000</a:t>
            </a:r>
          </a:p>
        </p:txBody>
      </p:sp>
      <p:sp>
        <p:nvSpPr>
          <p:cNvPr id="27994" name="Text Box 346"/>
          <p:cNvSpPr txBox="1">
            <a:spLocks noChangeArrowheads="1"/>
          </p:cNvSpPr>
          <p:nvPr/>
        </p:nvSpPr>
        <p:spPr bwMode="auto">
          <a:xfrm>
            <a:off x="2916238" y="1906588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40000</a:t>
            </a:r>
          </a:p>
        </p:txBody>
      </p:sp>
      <p:sp>
        <p:nvSpPr>
          <p:cNvPr id="27995" name="Text Box 347"/>
          <p:cNvSpPr txBox="1">
            <a:spLocks noChangeArrowheads="1"/>
          </p:cNvSpPr>
          <p:nvPr/>
        </p:nvSpPr>
        <p:spPr bwMode="auto">
          <a:xfrm>
            <a:off x="3727450" y="1916113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50000</a:t>
            </a:r>
          </a:p>
        </p:txBody>
      </p:sp>
      <p:sp>
        <p:nvSpPr>
          <p:cNvPr id="27996" name="Text Box 348"/>
          <p:cNvSpPr txBox="1">
            <a:spLocks noChangeArrowheads="1"/>
          </p:cNvSpPr>
          <p:nvPr/>
        </p:nvSpPr>
        <p:spPr bwMode="auto">
          <a:xfrm>
            <a:off x="5302250" y="1916113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70000</a:t>
            </a:r>
          </a:p>
        </p:txBody>
      </p:sp>
      <p:sp>
        <p:nvSpPr>
          <p:cNvPr id="27997" name="Text Box 349"/>
          <p:cNvSpPr txBox="1">
            <a:spLocks noChangeArrowheads="1"/>
          </p:cNvSpPr>
          <p:nvPr/>
        </p:nvSpPr>
        <p:spPr bwMode="auto">
          <a:xfrm>
            <a:off x="6119813" y="1916113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80000</a:t>
            </a:r>
          </a:p>
        </p:txBody>
      </p:sp>
      <p:sp>
        <p:nvSpPr>
          <p:cNvPr id="27998" name="Text Box 350"/>
          <p:cNvSpPr txBox="1">
            <a:spLocks noChangeArrowheads="1"/>
          </p:cNvSpPr>
          <p:nvPr/>
        </p:nvSpPr>
        <p:spPr bwMode="auto">
          <a:xfrm>
            <a:off x="6927850" y="1916113"/>
            <a:ext cx="10445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90000</a:t>
            </a:r>
          </a:p>
        </p:txBody>
      </p:sp>
      <p:sp>
        <p:nvSpPr>
          <p:cNvPr id="27999" name="Text Box 351"/>
          <p:cNvSpPr txBox="1">
            <a:spLocks noChangeArrowheads="1"/>
          </p:cNvSpPr>
          <p:nvPr/>
        </p:nvSpPr>
        <p:spPr bwMode="auto">
          <a:xfrm>
            <a:off x="7756525" y="1916113"/>
            <a:ext cx="11890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FF0000"/>
                </a:solidFill>
                <a:latin typeface="Verdana" pitchFamily="34" charset="0"/>
              </a:rPr>
              <a:t>100000</a:t>
            </a:r>
          </a:p>
        </p:txBody>
      </p:sp>
      <p:sp>
        <p:nvSpPr>
          <p:cNvPr id="28000" name="Text Box 352"/>
          <p:cNvSpPr txBox="1">
            <a:spLocks noChangeArrowheads="1"/>
          </p:cNvSpPr>
          <p:nvPr/>
        </p:nvSpPr>
        <p:spPr bwMode="auto">
          <a:xfrm>
            <a:off x="647700" y="3105150"/>
            <a:ext cx="6911975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10000 ; 20000 ; 30000 ; 40000 ; 50000 ; 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60000 ; 70000 ; 80000 ; 90000</a:t>
            </a: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7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7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7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7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63" dur="500"/>
                                        <p:tgtEl>
                                          <p:spTgt spid="279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2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7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7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7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7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1" dur="500"/>
                                        <p:tgtEl>
                                          <p:spTgt spid="27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27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7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7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7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500"/>
                                        <p:tgtEl>
                                          <p:spTgt spid="2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7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7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7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7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27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27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7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7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2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28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8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6" dur="1000"/>
                                        <p:tgtEl>
                                          <p:spTgt spid="28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utoUpdateAnimBg="0"/>
      <p:bldP spid="27654" grpId="1"/>
      <p:bldP spid="27655" grpId="0" animBg="1" autoUpdateAnimBg="0"/>
      <p:bldP spid="27655" grpId="1" animBg="1"/>
      <p:bldP spid="27978" grpId="0" animBg="1"/>
      <p:bldP spid="27980" grpId="0"/>
      <p:bldP spid="27981" grpId="0"/>
      <p:bldP spid="27982" grpId="0"/>
      <p:bldP spid="27983" grpId="0"/>
      <p:bldP spid="27984" grpId="0"/>
      <p:bldP spid="27984" grpId="1"/>
      <p:bldP spid="27985" grpId="0"/>
      <p:bldP spid="27985" grpId="1"/>
      <p:bldP spid="27986" grpId="0"/>
      <p:bldP spid="27986" grpId="1"/>
      <p:bldP spid="27987" grpId="0"/>
      <p:bldP spid="27987" grpId="1"/>
      <p:bldP spid="27988" grpId="0"/>
      <p:bldP spid="27988" grpId="1"/>
      <p:bldP spid="27989" grpId="0"/>
      <p:bldP spid="27989" grpId="1"/>
      <p:bldP spid="27990" grpId="0"/>
      <p:bldP spid="27990" grpId="1"/>
      <p:bldP spid="27993" grpId="0"/>
      <p:bldP spid="27994" grpId="0"/>
      <p:bldP spid="27995" grpId="0"/>
      <p:bldP spid="27996" grpId="0"/>
      <p:bldP spid="27997" grpId="0"/>
      <p:bldP spid="27998" grpId="0"/>
      <p:bldP spid="27999" grpId="0"/>
      <p:bldP spid="280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50825" y="0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b)</a:t>
            </a:r>
          </a:p>
        </p:txBody>
      </p:sp>
      <p:grpSp>
        <p:nvGrpSpPr>
          <p:cNvPr id="46088" name="Group 8"/>
          <p:cNvGrpSpPr>
            <a:grpSpLocks/>
          </p:cNvGrpSpPr>
          <p:nvPr/>
        </p:nvGrpSpPr>
        <p:grpSpPr bwMode="auto">
          <a:xfrm>
            <a:off x="1476375" y="1233488"/>
            <a:ext cx="1116013" cy="144462"/>
            <a:chOff x="998" y="550"/>
            <a:chExt cx="544" cy="91"/>
          </a:xfrm>
        </p:grpSpPr>
        <p:sp>
          <p:nvSpPr>
            <p:cNvPr id="46085" name="Line 5"/>
            <p:cNvSpPr>
              <a:spLocks noChangeShapeType="1"/>
            </p:cNvSpPr>
            <p:nvPr/>
          </p:nvSpPr>
          <p:spPr bwMode="auto">
            <a:xfrm>
              <a:off x="998" y="59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086" name="Line 6"/>
            <p:cNvSpPr>
              <a:spLocks noChangeShapeType="1"/>
            </p:cNvSpPr>
            <p:nvPr/>
          </p:nvSpPr>
          <p:spPr bwMode="auto">
            <a:xfrm>
              <a:off x="100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087" name="Line 7"/>
            <p:cNvSpPr>
              <a:spLocks noChangeShapeType="1"/>
            </p:cNvSpPr>
            <p:nvPr/>
          </p:nvSpPr>
          <p:spPr bwMode="auto">
            <a:xfrm>
              <a:off x="154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1" name="Group 21"/>
          <p:cNvGrpSpPr>
            <a:grpSpLocks/>
          </p:cNvGrpSpPr>
          <p:nvPr/>
        </p:nvGrpSpPr>
        <p:grpSpPr bwMode="auto">
          <a:xfrm>
            <a:off x="2592388" y="1233488"/>
            <a:ext cx="1116012" cy="144462"/>
            <a:chOff x="998" y="550"/>
            <a:chExt cx="544" cy="91"/>
          </a:xfrm>
        </p:grpSpPr>
        <p:sp>
          <p:nvSpPr>
            <p:cNvPr id="46102" name="Line 22"/>
            <p:cNvSpPr>
              <a:spLocks noChangeShapeType="1"/>
            </p:cNvSpPr>
            <p:nvPr/>
          </p:nvSpPr>
          <p:spPr bwMode="auto">
            <a:xfrm>
              <a:off x="998" y="59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03" name="Line 23"/>
            <p:cNvSpPr>
              <a:spLocks noChangeShapeType="1"/>
            </p:cNvSpPr>
            <p:nvPr/>
          </p:nvSpPr>
          <p:spPr bwMode="auto">
            <a:xfrm>
              <a:off x="100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04" name="Line 24"/>
            <p:cNvSpPr>
              <a:spLocks noChangeShapeType="1"/>
            </p:cNvSpPr>
            <p:nvPr/>
          </p:nvSpPr>
          <p:spPr bwMode="auto">
            <a:xfrm>
              <a:off x="154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5" name="Group 25"/>
          <p:cNvGrpSpPr>
            <a:grpSpLocks/>
          </p:cNvGrpSpPr>
          <p:nvPr/>
        </p:nvGrpSpPr>
        <p:grpSpPr bwMode="auto">
          <a:xfrm>
            <a:off x="3708400" y="1233488"/>
            <a:ext cx="1116013" cy="144462"/>
            <a:chOff x="998" y="550"/>
            <a:chExt cx="544" cy="91"/>
          </a:xfrm>
        </p:grpSpPr>
        <p:sp>
          <p:nvSpPr>
            <p:cNvPr id="46106" name="Line 26"/>
            <p:cNvSpPr>
              <a:spLocks noChangeShapeType="1"/>
            </p:cNvSpPr>
            <p:nvPr/>
          </p:nvSpPr>
          <p:spPr bwMode="auto">
            <a:xfrm>
              <a:off x="998" y="59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07" name="Line 27"/>
            <p:cNvSpPr>
              <a:spLocks noChangeShapeType="1"/>
            </p:cNvSpPr>
            <p:nvPr/>
          </p:nvSpPr>
          <p:spPr bwMode="auto">
            <a:xfrm>
              <a:off x="100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08" name="Line 28"/>
            <p:cNvSpPr>
              <a:spLocks noChangeShapeType="1"/>
            </p:cNvSpPr>
            <p:nvPr/>
          </p:nvSpPr>
          <p:spPr bwMode="auto">
            <a:xfrm>
              <a:off x="154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9" name="Group 29"/>
          <p:cNvGrpSpPr>
            <a:grpSpLocks/>
          </p:cNvGrpSpPr>
          <p:nvPr/>
        </p:nvGrpSpPr>
        <p:grpSpPr bwMode="auto">
          <a:xfrm>
            <a:off x="4824413" y="1233488"/>
            <a:ext cx="1116012" cy="144462"/>
            <a:chOff x="998" y="550"/>
            <a:chExt cx="544" cy="91"/>
          </a:xfrm>
        </p:grpSpPr>
        <p:sp>
          <p:nvSpPr>
            <p:cNvPr id="46110" name="Line 30"/>
            <p:cNvSpPr>
              <a:spLocks noChangeShapeType="1"/>
            </p:cNvSpPr>
            <p:nvPr/>
          </p:nvSpPr>
          <p:spPr bwMode="auto">
            <a:xfrm>
              <a:off x="998" y="59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11" name="Line 31"/>
            <p:cNvSpPr>
              <a:spLocks noChangeShapeType="1"/>
            </p:cNvSpPr>
            <p:nvPr/>
          </p:nvSpPr>
          <p:spPr bwMode="auto">
            <a:xfrm>
              <a:off x="100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12" name="Line 32"/>
            <p:cNvSpPr>
              <a:spLocks noChangeShapeType="1"/>
            </p:cNvSpPr>
            <p:nvPr/>
          </p:nvSpPr>
          <p:spPr bwMode="auto">
            <a:xfrm>
              <a:off x="154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13" name="Group 33"/>
          <p:cNvGrpSpPr>
            <a:grpSpLocks/>
          </p:cNvGrpSpPr>
          <p:nvPr/>
        </p:nvGrpSpPr>
        <p:grpSpPr bwMode="auto">
          <a:xfrm>
            <a:off x="5940425" y="1233488"/>
            <a:ext cx="1116013" cy="144462"/>
            <a:chOff x="998" y="550"/>
            <a:chExt cx="544" cy="91"/>
          </a:xfrm>
        </p:grpSpPr>
        <p:sp>
          <p:nvSpPr>
            <p:cNvPr id="46114" name="Line 34"/>
            <p:cNvSpPr>
              <a:spLocks noChangeShapeType="1"/>
            </p:cNvSpPr>
            <p:nvPr/>
          </p:nvSpPr>
          <p:spPr bwMode="auto">
            <a:xfrm>
              <a:off x="998" y="595"/>
              <a:ext cx="54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15" name="Line 35"/>
            <p:cNvSpPr>
              <a:spLocks noChangeShapeType="1"/>
            </p:cNvSpPr>
            <p:nvPr/>
          </p:nvSpPr>
          <p:spPr bwMode="auto">
            <a:xfrm>
              <a:off x="100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116" name="Line 36"/>
            <p:cNvSpPr>
              <a:spLocks noChangeShapeType="1"/>
            </p:cNvSpPr>
            <p:nvPr/>
          </p:nvSpPr>
          <p:spPr bwMode="auto">
            <a:xfrm>
              <a:off x="1542" y="550"/>
              <a:ext cx="0" cy="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17" name="Line 37"/>
          <p:cNvSpPr>
            <a:spLocks noChangeShapeType="1"/>
          </p:cNvSpPr>
          <p:nvPr/>
        </p:nvSpPr>
        <p:spPr bwMode="auto">
          <a:xfrm>
            <a:off x="7058025" y="1304925"/>
            <a:ext cx="1008063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18" name="Line 38"/>
          <p:cNvSpPr>
            <a:spLocks noChangeShapeType="1"/>
          </p:cNvSpPr>
          <p:nvPr/>
        </p:nvSpPr>
        <p:spPr bwMode="auto">
          <a:xfrm>
            <a:off x="719138" y="1304925"/>
            <a:ext cx="7556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19" name="Text Box 39"/>
          <p:cNvSpPr txBox="1">
            <a:spLocks noChangeArrowheads="1"/>
          </p:cNvSpPr>
          <p:nvPr/>
        </p:nvSpPr>
        <p:spPr bwMode="auto">
          <a:xfrm>
            <a:off x="863600" y="1449388"/>
            <a:ext cx="1187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75000</a:t>
            </a:r>
          </a:p>
        </p:txBody>
      </p:sp>
      <p:sp>
        <p:nvSpPr>
          <p:cNvPr id="46120" name="Text Box 40"/>
          <p:cNvSpPr txBox="1">
            <a:spLocks noChangeArrowheads="1"/>
          </p:cNvSpPr>
          <p:nvPr/>
        </p:nvSpPr>
        <p:spPr bwMode="auto">
          <a:xfrm>
            <a:off x="2051050" y="1449388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80000</a:t>
            </a:r>
          </a:p>
        </p:txBody>
      </p:sp>
      <p:sp>
        <p:nvSpPr>
          <p:cNvPr id="46121" name="Text Box 41"/>
          <p:cNvSpPr txBox="1">
            <a:spLocks noChangeArrowheads="1"/>
          </p:cNvSpPr>
          <p:nvPr/>
        </p:nvSpPr>
        <p:spPr bwMode="auto">
          <a:xfrm>
            <a:off x="3167063" y="1449388"/>
            <a:ext cx="1187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85000</a:t>
            </a:r>
          </a:p>
        </p:txBody>
      </p:sp>
      <p:sp>
        <p:nvSpPr>
          <p:cNvPr id="46122" name="Text Box 42"/>
          <p:cNvSpPr txBox="1">
            <a:spLocks noChangeArrowheads="1"/>
          </p:cNvSpPr>
          <p:nvPr/>
        </p:nvSpPr>
        <p:spPr bwMode="auto">
          <a:xfrm>
            <a:off x="4248150" y="1412875"/>
            <a:ext cx="1187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0099"/>
                </a:solidFill>
              </a:rPr>
              <a:t>…</a:t>
            </a:r>
          </a:p>
        </p:txBody>
      </p:sp>
      <p:sp>
        <p:nvSpPr>
          <p:cNvPr id="46123" name="Text Box 43"/>
          <p:cNvSpPr txBox="1">
            <a:spLocks noChangeArrowheads="1"/>
          </p:cNvSpPr>
          <p:nvPr/>
        </p:nvSpPr>
        <p:spPr bwMode="auto">
          <a:xfrm>
            <a:off x="5364163" y="1433513"/>
            <a:ext cx="1187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0099"/>
                </a:solidFill>
              </a:rPr>
              <a:t>…</a:t>
            </a:r>
          </a:p>
        </p:txBody>
      </p:sp>
      <p:sp>
        <p:nvSpPr>
          <p:cNvPr id="46124" name="Text Box 44"/>
          <p:cNvSpPr txBox="1">
            <a:spLocks noChangeArrowheads="1"/>
          </p:cNvSpPr>
          <p:nvPr/>
        </p:nvSpPr>
        <p:spPr bwMode="auto">
          <a:xfrm>
            <a:off x="6516688" y="1449388"/>
            <a:ext cx="1187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990099"/>
                </a:solidFill>
              </a:rPr>
              <a:t>…</a:t>
            </a:r>
          </a:p>
        </p:txBody>
      </p:sp>
      <p:sp>
        <p:nvSpPr>
          <p:cNvPr id="46125" name="Text Box 45"/>
          <p:cNvSpPr txBox="1">
            <a:spLocks noChangeArrowheads="1"/>
          </p:cNvSpPr>
          <p:nvPr/>
        </p:nvSpPr>
        <p:spPr bwMode="auto">
          <a:xfrm>
            <a:off x="4283075" y="1433513"/>
            <a:ext cx="11890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90000</a:t>
            </a:r>
          </a:p>
        </p:txBody>
      </p:sp>
      <p:sp>
        <p:nvSpPr>
          <p:cNvPr id="46126" name="Text Box 46"/>
          <p:cNvSpPr txBox="1">
            <a:spLocks noChangeArrowheads="1"/>
          </p:cNvSpPr>
          <p:nvPr/>
        </p:nvSpPr>
        <p:spPr bwMode="auto">
          <a:xfrm>
            <a:off x="5472113" y="1449388"/>
            <a:ext cx="1189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95000</a:t>
            </a:r>
          </a:p>
        </p:txBody>
      </p:sp>
      <p:sp>
        <p:nvSpPr>
          <p:cNvPr id="46127" name="Text Box 47"/>
          <p:cNvSpPr txBox="1">
            <a:spLocks noChangeArrowheads="1"/>
          </p:cNvSpPr>
          <p:nvPr/>
        </p:nvSpPr>
        <p:spPr bwMode="auto">
          <a:xfrm>
            <a:off x="6624638" y="1463675"/>
            <a:ext cx="1584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</a:rPr>
              <a:t>100000</a:t>
            </a:r>
          </a:p>
        </p:txBody>
      </p:sp>
      <p:sp>
        <p:nvSpPr>
          <p:cNvPr id="46128" name="AutoShape 48"/>
          <p:cNvSpPr>
            <a:spLocks noChangeArrowheads="1"/>
          </p:cNvSpPr>
          <p:nvPr/>
        </p:nvSpPr>
        <p:spPr bwMode="auto">
          <a:xfrm rot="10800000">
            <a:off x="1187450" y="3897313"/>
            <a:ext cx="4284663" cy="757237"/>
          </a:xfrm>
          <a:prstGeom prst="wedgeEllipseCallout">
            <a:avLst>
              <a:gd name="adj1" fmla="val -35625"/>
              <a:gd name="adj2" fmla="val 32505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en-US" sz="2400">
              <a:solidFill>
                <a:srgbClr val="FF0000"/>
              </a:solidFill>
              <a:latin typeface=".VnHelvetInsH" pitchFamily="34" charset="0"/>
            </a:endParaRPr>
          </a:p>
        </p:txBody>
      </p:sp>
      <p:sp>
        <p:nvSpPr>
          <p:cNvPr id="46129" name="Text Box 49"/>
          <p:cNvSpPr txBox="1">
            <a:spLocks noChangeArrowheads="1"/>
          </p:cNvSpPr>
          <p:nvPr/>
        </p:nvSpPr>
        <p:spPr bwMode="auto">
          <a:xfrm>
            <a:off x="2843213" y="4005263"/>
            <a:ext cx="11890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90000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6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6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6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6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46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46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46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6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900" decel="100000" fill="hold"/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8" dur="2000"/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21" dur="20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17" grpId="0" animBg="1"/>
      <p:bldP spid="46118" grpId="0" animBg="1"/>
      <p:bldP spid="46119" grpId="0"/>
      <p:bldP spid="46120" grpId="0"/>
      <p:bldP spid="46121" grpId="0"/>
      <p:bldP spid="46122" grpId="0"/>
      <p:bldP spid="46122" grpId="1"/>
      <p:bldP spid="46123" grpId="0" build="allAtOnce"/>
      <p:bldP spid="46124" grpId="0"/>
      <p:bldP spid="46124" grpId="1"/>
      <p:bldP spid="46125" grpId="0"/>
      <p:bldP spid="46126" grpId="0"/>
      <p:bldP spid="46127" grpId="0"/>
      <p:bldP spid="46128" grpId="0" animBg="1"/>
      <p:bldP spid="46128" grpId="1" animBg="1"/>
      <p:bldP spid="46129" grpId="0"/>
      <p:bldP spid="4612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1079500" y="1268413"/>
            <a:ext cx="6588125" cy="1152525"/>
          </a:xfrm>
          <a:prstGeom prst="star32">
            <a:avLst>
              <a:gd name="adj" fmla="val 37500"/>
            </a:avLst>
          </a:prstGeom>
          <a:solidFill>
            <a:srgbClr val="FFFF66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Bµi 2: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223963" y="3105150"/>
            <a:ext cx="63007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§äc c¸c sè sau ( theo mÉu) 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944" name="Group 56"/>
          <p:cNvGraphicFramePr>
            <a:graphicFrameLocks noGrp="1"/>
          </p:cNvGraphicFramePr>
          <p:nvPr>
            <p:ph/>
          </p:nvPr>
        </p:nvGraphicFramePr>
        <p:xfrm>
          <a:off x="431800" y="103188"/>
          <a:ext cx="8640763" cy="5571174"/>
        </p:xfrm>
        <a:graphic>
          <a:graphicData uri="http://schemas.openxmlformats.org/drawingml/2006/table">
            <a:tbl>
              <a:tblPr/>
              <a:tblGrid>
                <a:gridCol w="1489075"/>
                <a:gridCol w="7151688"/>
              </a:tblGrid>
              <a:tr h="257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ViÕt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§äc sè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36982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54175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90631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14034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8066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71459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48307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2003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10005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FFFF99">
                            <a:alpha val="62000"/>
                          </a:srgbClr>
                        </a:gs>
                        <a:gs pos="100000">
                          <a:srgbClr val="FFFF99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99">
                            <a:alpha val="11000"/>
                          </a:srgbClr>
                        </a:gs>
                        <a:gs pos="100000">
                          <a:srgbClr val="FFFF99">
                            <a:gamma/>
                            <a:shade val="6666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37935" name="Rectangle 47"/>
          <p:cNvSpPr>
            <a:spLocks noChangeArrowheads="1"/>
          </p:cNvSpPr>
          <p:nvPr/>
        </p:nvSpPr>
        <p:spPr bwMode="auto">
          <a:xfrm>
            <a:off x="1979613" y="620713"/>
            <a:ext cx="69135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FF"/>
                </a:solidFill>
              </a:rPr>
              <a:t>Ba m­¬i s¸u ngh×n chÝn tr¨m t¸m m­¬i hai</a:t>
            </a:r>
          </a:p>
        </p:txBody>
      </p:sp>
      <p:sp>
        <p:nvSpPr>
          <p:cNvPr id="37936" name="Text Box 48"/>
          <p:cNvSpPr txBox="1">
            <a:spLocks noChangeArrowheads="1"/>
          </p:cNvSpPr>
          <p:nvPr/>
        </p:nvSpPr>
        <p:spPr bwMode="auto">
          <a:xfrm>
            <a:off x="1979613" y="1196975"/>
            <a:ext cx="6983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</a:rPr>
              <a:t>N¨m m­¬i t­ ngh×n mét tr¨m b¶y m­¬i l¨m</a:t>
            </a:r>
          </a:p>
        </p:txBody>
      </p:sp>
      <p:sp>
        <p:nvSpPr>
          <p:cNvPr id="37937" name="Text Box 49"/>
          <p:cNvSpPr txBox="1">
            <a:spLocks noChangeArrowheads="1"/>
          </p:cNvSpPr>
          <p:nvPr/>
        </p:nvSpPr>
        <p:spPr bwMode="auto">
          <a:xfrm>
            <a:off x="1908175" y="1736725"/>
            <a:ext cx="68770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FF3399"/>
                </a:solidFill>
              </a:rPr>
              <a:t>ChÝn m­¬i ngh×n s¸u tr¨m ba m­¬i mèt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37938" name="Text Box 50"/>
          <p:cNvSpPr txBox="1">
            <a:spLocks noChangeArrowheads="1"/>
          </p:cNvSpPr>
          <p:nvPr/>
        </p:nvSpPr>
        <p:spPr bwMode="auto">
          <a:xfrm>
            <a:off x="1547813" y="6172200"/>
            <a:ext cx="3887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1835150" y="3429000"/>
            <a:ext cx="7308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6600"/>
                </a:solidFill>
              </a:rPr>
              <a:t>B¶y m­¬i mèt ngh×n bèn tr¨m n¨m m­¬i chÝn</a:t>
            </a:r>
          </a:p>
        </p:txBody>
      </p:sp>
      <p:sp>
        <p:nvSpPr>
          <p:cNvPr id="37940" name="Rectangle 52"/>
          <p:cNvSpPr>
            <a:spLocks noChangeArrowheads="1"/>
          </p:cNvSpPr>
          <p:nvPr/>
        </p:nvSpPr>
        <p:spPr bwMode="auto">
          <a:xfrm>
            <a:off x="1943100" y="2312988"/>
            <a:ext cx="6229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CC0066"/>
                </a:solidFill>
              </a:rPr>
              <a:t>M­êi bèn ngh×n kh«ng tr¨m ba m­¬i t­</a:t>
            </a:r>
          </a:p>
        </p:txBody>
      </p:sp>
      <p:sp>
        <p:nvSpPr>
          <p:cNvPr id="37942" name="Rectangle 54"/>
          <p:cNvSpPr>
            <a:spLocks noChangeArrowheads="1"/>
          </p:cNvSpPr>
          <p:nvPr/>
        </p:nvSpPr>
        <p:spPr bwMode="auto">
          <a:xfrm>
            <a:off x="1943100" y="2889250"/>
            <a:ext cx="5802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T¸m ngh×n kh«ng tr¨m s¸u m­¬i s¸u</a:t>
            </a:r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935038" y="6280150"/>
            <a:ext cx="8651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945" name="Text Box 57"/>
          <p:cNvSpPr txBox="1">
            <a:spLocks noChangeArrowheads="1"/>
          </p:cNvSpPr>
          <p:nvPr/>
        </p:nvSpPr>
        <p:spPr bwMode="auto">
          <a:xfrm>
            <a:off x="1908175" y="3968750"/>
            <a:ext cx="6192838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8000"/>
                </a:solidFill>
              </a:rPr>
              <a:t>Bèn m­¬i t¸m ngh×n ba tr¨m linh b¶y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1979613" y="4581525"/>
            <a:ext cx="5148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9900"/>
                </a:solidFill>
              </a:rPr>
              <a:t>Hai ngh×n kh«ng tr¨m linh ba</a:t>
            </a:r>
          </a:p>
        </p:txBody>
      </p:sp>
      <p:sp>
        <p:nvSpPr>
          <p:cNvPr id="37947" name="Text Box 59"/>
          <p:cNvSpPr txBox="1">
            <a:spLocks noChangeArrowheads="1"/>
          </p:cNvSpPr>
          <p:nvPr/>
        </p:nvSpPr>
        <p:spPr bwMode="auto">
          <a:xfrm>
            <a:off x="1943100" y="5121275"/>
            <a:ext cx="5545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3300"/>
                </a:solidFill>
              </a:rPr>
              <a:t>M­êi ngh×n kh«ng tr¨m linh n¨m</a:t>
            </a:r>
          </a:p>
        </p:txBody>
      </p:sp>
      <p:sp>
        <p:nvSpPr>
          <p:cNvPr id="37951" name="AutoShape 63"/>
          <p:cNvSpPr>
            <a:spLocks noChangeArrowheads="1"/>
          </p:cNvSpPr>
          <p:nvPr/>
        </p:nvSpPr>
        <p:spPr bwMode="auto">
          <a:xfrm rot="10800000">
            <a:off x="2303463" y="1304925"/>
            <a:ext cx="5507037" cy="1511300"/>
          </a:xfrm>
          <a:prstGeom prst="cloudCallout">
            <a:avLst>
              <a:gd name="adj1" fmla="val 56194"/>
              <a:gd name="adj2" fmla="val 36236"/>
            </a:avLst>
          </a:prstGeom>
          <a:gradFill rotWithShape="1">
            <a:gsLst>
              <a:gs pos="0">
                <a:srgbClr val="9933FF"/>
              </a:gs>
              <a:gs pos="100000">
                <a:srgbClr val="9933FF">
                  <a:gamma/>
                  <a:shade val="41176"/>
                  <a:invGamma/>
                </a:srgbClr>
              </a:gs>
            </a:gsLst>
            <a:lin ang="54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rot="10800000"/>
          <a:lstStyle/>
          <a:p>
            <a:pPr algn="ctr"/>
            <a:r>
              <a:rPr lang="en-US" sz="2800">
                <a:solidFill>
                  <a:srgbClr val="FFFF00"/>
                </a:solidFill>
                <a:latin typeface=".VnAristote" pitchFamily="34" charset="0"/>
              </a:rPr>
              <a:t>C¸c sè cã tËn cïng lµ 1, 4, 5 th× ®äc nh­ thÕ nµo ?</a:t>
            </a:r>
          </a:p>
        </p:txBody>
      </p:sp>
      <p:sp>
        <p:nvSpPr>
          <p:cNvPr id="37952" name="AutoShape 64"/>
          <p:cNvSpPr>
            <a:spLocks noChangeArrowheads="1"/>
          </p:cNvSpPr>
          <p:nvPr/>
        </p:nvSpPr>
        <p:spPr bwMode="auto">
          <a:xfrm rot="10800000">
            <a:off x="1944688" y="1125538"/>
            <a:ext cx="7019925" cy="1692275"/>
          </a:xfrm>
          <a:prstGeom prst="cloudCallout">
            <a:avLst>
              <a:gd name="adj1" fmla="val 29236"/>
              <a:gd name="adj2" fmla="val -11167"/>
            </a:avLst>
          </a:prstGeom>
          <a:gradFill rotWithShape="1">
            <a:gsLst>
              <a:gs pos="0">
                <a:srgbClr val="9933FF"/>
              </a:gs>
              <a:gs pos="100000">
                <a:srgbClr val="9933FF">
                  <a:gamma/>
                  <a:shade val="41176"/>
                  <a:invGamma/>
                </a:srgbClr>
              </a:gs>
            </a:gsLst>
            <a:lin ang="54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rot="10800000"/>
          <a:lstStyle/>
          <a:p>
            <a:pPr algn="ctr"/>
            <a:r>
              <a:rPr lang="en-US" sz="2400">
                <a:solidFill>
                  <a:srgbClr val="FFFF00"/>
                </a:solidFill>
                <a:latin typeface=".VnAristote" pitchFamily="34" charset="0"/>
              </a:rPr>
              <a:t>C¸c sè cã tËn cïng bªn ph¶i lµ ch÷ sè 1 ®äc lµ mèt, lµ ch÷ sè 4 ®äc lµ t­, lµ ch÷ sè 5 ®äc lµ n¨m hoÆc l¨m</a:t>
            </a:r>
            <a:r>
              <a:rPr lang="en-US" sz="2800">
                <a:solidFill>
                  <a:srgbClr val="FFFF00"/>
                </a:solidFill>
                <a:latin typeface=".VnAristote" pitchFamily="34" charset="0"/>
              </a:rPr>
              <a:t>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7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7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1" dur="2000"/>
                                        <p:tgtEl>
                                          <p:spTgt spid="37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2" dur="500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7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79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7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4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2000"/>
                                        <p:tgtEl>
                                          <p:spTgt spid="3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6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35" grpId="0"/>
      <p:bldP spid="37936" grpId="0"/>
      <p:bldP spid="37936" grpId="1"/>
      <p:bldP spid="37936" grpId="2"/>
      <p:bldP spid="37937" grpId="0"/>
      <p:bldP spid="37937" grpId="1"/>
      <p:bldP spid="37937" grpId="2"/>
      <p:bldP spid="37939" grpId="0"/>
      <p:bldP spid="37940" grpId="0"/>
      <p:bldP spid="37940" grpId="1"/>
      <p:bldP spid="37940" grpId="2"/>
      <p:bldP spid="37942" grpId="0"/>
      <p:bldP spid="37945" grpId="0"/>
      <p:bldP spid="37946" grpId="0"/>
      <p:bldP spid="37947" grpId="0"/>
      <p:bldP spid="37947" grpId="1"/>
      <p:bldP spid="37947" grpId="2"/>
      <p:bldP spid="37951" grpId="0" animBg="1"/>
      <p:bldP spid="37951" grpId="1" animBg="1"/>
      <p:bldP spid="37952" grpId="0" animBg="1"/>
      <p:bldP spid="3795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051050" y="296863"/>
            <a:ext cx="4897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a) ViÕt c¸c tæng ( theo mÉu) :</a:t>
            </a:r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1728788" y="1196975"/>
            <a:ext cx="5975350" cy="53975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MÉu:  4000 + 600 + 30 + 1 = 4631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1403350" y="2392363"/>
            <a:ext cx="3600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9000 + 900 + 90 + 9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1403350" y="3414713"/>
            <a:ext cx="4068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9000 + 9                   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1403350" y="4530725"/>
            <a:ext cx="3600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7000 + 500 + 90 + 4 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1439863" y="5681663"/>
            <a:ext cx="36004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9000 + 90               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967288" y="2384425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9999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4932363" y="341471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9009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4932363" y="4530725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7594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4859338" y="5661025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9090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 animBg="1"/>
      <p:bldP spid="44038" grpId="0"/>
      <p:bldP spid="44039" grpId="0"/>
      <p:bldP spid="44040" grpId="0"/>
      <p:bldP spid="44041" grpId="0"/>
      <p:bldP spid="44042" grpId="0"/>
      <p:bldP spid="44044" grpId="0"/>
      <p:bldP spid="44045" grpId="0"/>
      <p:bldP spid="440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71438" y="117475"/>
            <a:ext cx="1908175" cy="647700"/>
          </a:xfrm>
          <a:prstGeom prst="star16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FF"/>
                </a:solidFill>
              </a:rPr>
              <a:t>Bµi 3: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2051050" y="296863"/>
            <a:ext cx="60499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800000"/>
                </a:solidFill>
              </a:rPr>
              <a:t>a) ViÕt c¸c sè 9725 ; 6819 ; 2096 ; 5204 ; 1005 ( theo mÉu) :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1728788" y="1196975"/>
            <a:ext cx="5975350" cy="539750"/>
          </a:xfrm>
          <a:prstGeom prst="flowChartProcess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MÉu: 9725 = 9000 + 700 + 20 + 5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366838" y="239236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6819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3543300" y="31988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2590800" y="2370138"/>
            <a:ext cx="5437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6000 + 800 + 10 + 9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1331913" y="3500438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2096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2592388" y="3500438"/>
            <a:ext cx="298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2000 + 90 +6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3020" name="Text Box 12"/>
          <p:cNvSpPr txBox="1">
            <a:spLocks noChangeArrowheads="1"/>
          </p:cNvSpPr>
          <p:nvPr/>
        </p:nvSpPr>
        <p:spPr bwMode="auto">
          <a:xfrm>
            <a:off x="1331913" y="45085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5204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2627313" y="4494213"/>
            <a:ext cx="2628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5000 + 200 + 4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1331913" y="562451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1005 </a:t>
            </a:r>
            <a:r>
              <a:rPr lang="en-US" sz="28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2627313" y="5624513"/>
            <a:ext cx="1908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1000 + 5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3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/>
      <p:bldP spid="43013" grpId="0"/>
      <p:bldP spid="43014" grpId="0" animBg="1"/>
      <p:bldP spid="43015" grpId="0"/>
      <p:bldP spid="43017" grpId="0"/>
      <p:bldP spid="43018" grpId="0"/>
      <p:bldP spid="43019" grpId="0"/>
      <p:bldP spid="43020" grpId="0"/>
      <p:bldP spid="43021" grpId="0"/>
      <p:bldP spid="43022" grpId="0"/>
      <p:bldP spid="430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71438" y="117475"/>
            <a:ext cx="1908175" cy="647700"/>
          </a:xfrm>
          <a:prstGeom prst="star16">
            <a:avLst>
              <a:gd name="adj" fmla="val 37500"/>
            </a:avLst>
          </a:prstGeom>
          <a:solidFill>
            <a:srgbClr val="00FF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00FF"/>
                </a:solidFill>
              </a:rPr>
              <a:t>Bµi 4 :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051050" y="296863"/>
            <a:ext cx="64087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ViÕt sè thÝch hîp vµo chç chÊm :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76263" y="1233488"/>
            <a:ext cx="3924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a) 2005  ;  2010  ;  2015 ; 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539750" y="2909888"/>
            <a:ext cx="4679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b) 14300  ;  14400  ;  14500 ;    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03238" y="4530725"/>
            <a:ext cx="4608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c) 68000  ;  68010  ;  68020 ; 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4464050" y="1233488"/>
            <a:ext cx="3565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……….  ;  ……….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4859338" y="2909888"/>
            <a:ext cx="3565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……….  ;  ……….     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4786313" y="4494213"/>
            <a:ext cx="3565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……….  ;  ……….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4643438" y="1160463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6192838" y="1160463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5040313" y="2781300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6659563" y="2816225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4932363" y="4400550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4" name="Text Box 18"/>
          <p:cNvSpPr txBox="1">
            <a:spLocks noChangeArrowheads="1"/>
          </p:cNvSpPr>
          <p:nvPr/>
        </p:nvSpPr>
        <p:spPr bwMode="auto">
          <a:xfrm>
            <a:off x="6588125" y="4365625"/>
            <a:ext cx="971550" cy="457200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FF66">
                  <a:gamma/>
                  <a:shade val="0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vantH" pitchFamily="34" charset="0"/>
              </a:rPr>
              <a:t>Sè ?</a:t>
            </a: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4500563" y="1052513"/>
            <a:ext cx="1152525" cy="576262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2020</a:t>
            </a: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6156325" y="1052513"/>
            <a:ext cx="1152525" cy="576262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2025</a:t>
            </a:r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4967288" y="2708275"/>
            <a:ext cx="1152525" cy="576263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14600</a:t>
            </a: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6624638" y="2708275"/>
            <a:ext cx="1152525" cy="576263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14700</a:t>
            </a: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4895850" y="4292600"/>
            <a:ext cx="1152525" cy="576263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68030</a:t>
            </a: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6480175" y="4292600"/>
            <a:ext cx="1152525" cy="576263"/>
          </a:xfrm>
          <a:prstGeom prst="rect">
            <a:avLst/>
          </a:prstGeom>
          <a:gradFill rotWithShape="1">
            <a:gsLst>
              <a:gs pos="0">
                <a:srgbClr val="FFFF00">
                  <a:gamma/>
                  <a:shade val="46275"/>
                  <a:invGamma/>
                </a:srgbClr>
              </a:gs>
              <a:gs pos="50000">
                <a:srgbClr val="FFFF00">
                  <a:alpha val="14000"/>
                </a:srgbClr>
              </a:gs>
              <a:gs pos="100000">
                <a:srgbClr val="FFFF00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68040</a:t>
            </a:r>
          </a:p>
        </p:txBody>
      </p:sp>
      <p:sp>
        <p:nvSpPr>
          <p:cNvPr id="45084" name="AutoShape 28">
            <a:hlinkClick r:id="rId2" action="ppaction://program" highlightClick="1"/>
          </p:cNvPr>
          <p:cNvSpPr>
            <a:spLocks noChangeArrowheads="1"/>
          </p:cNvSpPr>
          <p:nvPr/>
        </p:nvSpPr>
        <p:spPr bwMode="auto">
          <a:xfrm>
            <a:off x="2195513" y="5445125"/>
            <a:ext cx="684212" cy="647700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5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5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9" dur="20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2" dur="2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8" dur="20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1" dur="20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7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  <p:bldP spid="45061" grpId="0"/>
      <p:bldP spid="45062" grpId="0"/>
      <p:bldP spid="45064" grpId="0"/>
      <p:bldP spid="45065" grpId="0"/>
      <p:bldP spid="45066" grpId="0"/>
      <p:bldP spid="45067" grpId="0"/>
      <p:bldP spid="45068" grpId="0"/>
      <p:bldP spid="45069" grpId="0" animBg="1"/>
      <p:bldP spid="45069" grpId="1" animBg="1"/>
      <p:bldP spid="45070" grpId="0" animBg="1"/>
      <p:bldP spid="45070" grpId="1" animBg="1"/>
      <p:bldP spid="45071" grpId="0" animBg="1"/>
      <p:bldP spid="45071" grpId="1" animBg="1"/>
      <p:bldP spid="45072" grpId="0" animBg="1"/>
      <p:bldP spid="45072" grpId="1" animBg="1"/>
      <p:bldP spid="45073" grpId="0" animBg="1"/>
      <p:bldP spid="45073" grpId="1" animBg="1"/>
      <p:bldP spid="45074" grpId="0" animBg="1"/>
      <p:bldP spid="45074" grpId="1" animBg="1"/>
      <p:bldP spid="45075" grpId="0" animBg="1"/>
      <p:bldP spid="45076" grpId="0" animBg="1"/>
      <p:bldP spid="45077" grpId="0" animBg="1"/>
      <p:bldP spid="45078" grpId="0" animBg="1"/>
      <p:bldP spid="45079" grpId="0" animBg="1"/>
      <p:bldP spid="450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0" name="Picture 4" descr="canh rung ho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7938"/>
            <a:ext cx="9144000" cy="6873876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38871"/>
  <p:tag name="VIOLETTITLE" val="Tiết 159: Ôn tập các số đến 100000"/>
  <p:tag name="VIOLETLESSON" val="91"/>
  <p:tag name="VIOLETCATID" val="8049774"/>
  <p:tag name="VIOLETSUBJECT" val="Toán học 3"/>
  <p:tag name="VIOLETAUTHORID" val="1584546"/>
  <p:tag name="VIOLETAUTHORNAME" val="Hà Phong Lan"/>
  <p:tag name="VIOLETAUTHORAVATAR" val="no_avatarf.jpg"/>
  <p:tag name="VIOLETAUTHORADDRESS" val="TH nguyễn Huệ - Thái Nguyên"/>
  <p:tag name="VIOLETDATE" val="2009-10-18 07:17:51"/>
  <p:tag name="VIOLETHIT" val="98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4&quot;/&gt;&lt;/object&gt;&lt;object type=&quot;3&quot; unique_id=&quot;10006&quot;&gt;&lt;property id=&quot;20148&quot; value=&quot;5&quot;/&gt;&lt;property id=&quot;20300&quot; value=&quot;Slide 3&quot;/&gt;&lt;property id=&quot;20307&quot; value=&quot;275&quot;/&gt;&lt;/object&gt;&lt;object type=&quot;3&quot; unique_id=&quot;10007&quot;&gt;&lt;property id=&quot;20148&quot; value=&quot;5&quot;/&gt;&lt;property id=&quot;20300&quot; value=&quot;Slide 4&quot;/&gt;&lt;property id=&quot;20307&quot; value=&quot;271&quot;/&gt;&lt;/object&gt;&lt;object type=&quot;3&quot; unique_id=&quot;10008&quot;&gt;&lt;property id=&quot;20148&quot; value=&quot;5&quot;/&gt;&lt;property id=&quot;20300&quot; value=&quot;Slide 5&quot;/&gt;&lt;property id=&quot;20307&quot; value=&quot;269&quot;/&gt;&lt;/object&gt;&lt;object type=&quot;3&quot; unique_id=&quot;10009&quot;&gt;&lt;property id=&quot;20148&quot; value=&quot;5&quot;/&gt;&lt;property id=&quot;20300&quot; value=&quot;Slide 6&quot;/&gt;&lt;property id=&quot;20307&quot; value=&quot;273&quot;/&gt;&lt;/object&gt;&lt;object type=&quot;3&quot; unique_id=&quot;10010&quot;&gt;&lt;property id=&quot;20148&quot; value=&quot;5&quot;/&gt;&lt;property id=&quot;20300&quot; value=&quot;Slide 7&quot;/&gt;&lt;property id=&quot;20307&quot; value=&quot;272&quot;/&gt;&lt;/object&gt;&lt;object type=&quot;3&quot; unique_id=&quot;10011&quot;&gt;&lt;property id=&quot;20148&quot; value=&quot;5&quot;/&gt;&lt;property id=&quot;20300&quot; value=&quot;Slide 8&quot;/&gt;&lt;property id=&quot;20307&quot; value=&quot;274&quot;/&gt;&lt;/object&gt;&lt;object type=&quot;3&quot; unique_id=&quot;10012&quot;&gt;&lt;property id=&quot;20148&quot; value=&quot;5&quot;/&gt;&lt;property id=&quot;20300&quot; value=&quot;Slide 9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3163</TotalTime>
  <Words>439</Words>
  <Application>Microsoft Office PowerPoint</Application>
  <PresentationFormat>On-screen Show (4:3)</PresentationFormat>
  <Paragraphs>102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Balloons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nguyenvantoan1971@yahoo.com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NGUYENVANTOAN</dc:creator>
  <cp:lastModifiedBy>Administrator</cp:lastModifiedBy>
  <cp:revision>86</cp:revision>
  <dcterms:created xsi:type="dcterms:W3CDTF">2004-11-21T12:40:03Z</dcterms:created>
  <dcterms:modified xsi:type="dcterms:W3CDTF">2016-04-14T15:34:27Z</dcterms:modified>
</cp:coreProperties>
</file>